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96" r:id="rId3"/>
    <p:sldId id="290" r:id="rId4"/>
    <p:sldId id="284" r:id="rId5"/>
    <p:sldId id="285" r:id="rId6"/>
    <p:sldId id="287" r:id="rId7"/>
    <p:sldId id="291" r:id="rId8"/>
    <p:sldId id="292" r:id="rId9"/>
    <p:sldId id="293" r:id="rId10"/>
    <p:sldId id="289" r:id="rId11"/>
    <p:sldId id="295" r:id="rId12"/>
    <p:sldId id="297" r:id="rId13"/>
    <p:sldId id="298" r:id="rId14"/>
    <p:sldId id="300" r:id="rId15"/>
    <p:sldId id="294" r:id="rId16"/>
    <p:sldId id="279" r:id="rId17"/>
    <p:sldId id="301" r:id="rId18"/>
    <p:sldId id="302" r:id="rId19"/>
    <p:sldId id="303" r:id="rId20"/>
    <p:sldId id="30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336698"/>
    <a:srgbClr val="33CC33"/>
    <a:srgbClr val="CFCFC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5" autoAdjust="0"/>
    <p:restoredTop sz="94660"/>
  </p:normalViewPr>
  <p:slideViewPr>
    <p:cSldViewPr>
      <p:cViewPr>
        <p:scale>
          <a:sx n="75" d="100"/>
          <a:sy n="75" d="100"/>
        </p:scale>
        <p:origin x="-13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EC6957-E4FA-4858-8D1C-AB2764812C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7"/>
          <p:cNvCxnSpPr/>
          <p:nvPr userDrawn="1"/>
        </p:nvCxnSpPr>
        <p:spPr>
          <a:xfrm>
            <a:off x="500063" y="5499100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165202"/>
            <a:ext cx="2198688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U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404813"/>
            <a:ext cx="838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FP7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1190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3759175"/>
            <a:ext cx="7772400" cy="1470025"/>
          </a:xfrm>
        </p:spPr>
        <p:txBody>
          <a:bodyPr/>
          <a:lstStyle>
            <a:lvl1pPr algn="ctr">
              <a:defRPr>
                <a:solidFill>
                  <a:srgbClr val="336699"/>
                </a:solidFill>
              </a:defRPr>
            </a:lvl1pPr>
          </a:lstStyle>
          <a:p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0100" y="5719794"/>
            <a:ext cx="7286676" cy="70960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3366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smtClean="0"/>
              <a:t>Cliquez pour modifier le style des sous-titres du masque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6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cxnSp>
        <p:nvCxnSpPr>
          <p:cNvPr id="6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28737"/>
            <a:ext cx="8229600" cy="421484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BDABEF14-054D-4C37-87FF-B25E04190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6"/>
          <p:cNvCxnSpPr/>
          <p:nvPr userDrawn="1"/>
        </p:nvCxnSpPr>
        <p:spPr>
          <a:xfrm rot="5400000" flipH="1" flipV="1">
            <a:off x="3607594" y="3250406"/>
            <a:ext cx="5930900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cxnSp>
        <p:nvCxnSpPr>
          <p:cNvPr id="6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40443"/>
          </a:xfrm>
        </p:spPr>
        <p:txBody>
          <a:bodyPr vert="eaVer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8940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13FDD2E5-40FB-4126-8AD1-B967746759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6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cxnSp>
        <p:nvCxnSpPr>
          <p:cNvPr id="7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428737"/>
            <a:ext cx="4038600" cy="421484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28737"/>
            <a:ext cx="4038600" cy="421484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F622BA2D-6F87-41D2-A558-8B80A173A3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7"/>
          <p:cNvCxnSpPr/>
          <p:nvPr userDrawn="1"/>
        </p:nvCxnSpPr>
        <p:spPr>
          <a:xfrm flipV="1">
            <a:off x="1476375" y="6359525"/>
            <a:ext cx="7167563" cy="22225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8"/>
          <p:cNvCxnSpPr/>
          <p:nvPr userDrawn="1"/>
        </p:nvCxnSpPr>
        <p:spPr>
          <a:xfrm>
            <a:off x="500063" y="1214438"/>
            <a:ext cx="8215312" cy="1587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000250" y="6429375"/>
            <a:ext cx="614362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36698"/>
                </a:solidFill>
                <a:cs typeface="+mn-cs"/>
              </a:rPr>
              <a:t>FP7 EGIDA project, Grant  265124</a:t>
            </a:r>
            <a:endParaRPr lang="en-US" sz="1200" dirty="0">
              <a:solidFill>
                <a:srgbClr val="336698"/>
              </a:solidFill>
              <a:cs typeface="+mn-cs"/>
            </a:endParaRPr>
          </a:p>
        </p:txBody>
      </p:sp>
      <p:pic>
        <p:nvPicPr>
          <p:cNvPr id="7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071967"/>
          </a:xfrm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  <a:lvl2pPr>
              <a:defRPr>
                <a:solidFill>
                  <a:srgbClr val="336699"/>
                </a:solidFill>
              </a:defRPr>
            </a:lvl2pPr>
            <a:lvl3pPr>
              <a:defRPr>
                <a:solidFill>
                  <a:srgbClr val="336699"/>
                </a:solidFill>
              </a:defRPr>
            </a:lvl3pPr>
            <a:lvl4pPr>
              <a:defRPr>
                <a:solidFill>
                  <a:srgbClr val="336699"/>
                </a:solidFill>
              </a:defRPr>
            </a:lvl4pPr>
            <a:lvl5pPr>
              <a:defRPr>
                <a:solidFill>
                  <a:srgbClr val="336699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C48F50E6-3634-4D49-91F7-8C6F3E34D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6"/>
          <p:cNvCxnSpPr/>
          <p:nvPr userDrawn="1"/>
        </p:nvCxnSpPr>
        <p:spPr>
          <a:xfrm>
            <a:off x="500063" y="4357688"/>
            <a:ext cx="8215312" cy="1587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1500188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958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78605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29563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DCEC572E-4A05-44FB-AE5C-0A912E36D1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6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pic>
        <p:nvPicPr>
          <p:cNvPr id="8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043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4043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A98D3622-8BF0-44D2-8641-4054AAD3D8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8"/>
          <p:cNvCxnSpPr/>
          <p:nvPr userDrawn="1"/>
        </p:nvCxnSpPr>
        <p:spPr>
          <a:xfrm flipV="1">
            <a:off x="1403350" y="6381750"/>
            <a:ext cx="7200900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pic>
        <p:nvPicPr>
          <p:cNvPr id="10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068498"/>
            <a:ext cx="4040188" cy="3575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068498"/>
            <a:ext cx="4041775" cy="3575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18B7D254-E2C3-4B89-BA46-94463FE8D4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6"/>
          <p:cNvCxnSpPr/>
          <p:nvPr userDrawn="1"/>
        </p:nvCxnSpPr>
        <p:spPr>
          <a:xfrm>
            <a:off x="500063" y="1285875"/>
            <a:ext cx="8215312" cy="1588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336698"/>
                </a:solidFill>
              </a:rPr>
              <a:t>Event, - place, date</a:t>
            </a:r>
          </a:p>
        </p:txBody>
      </p:sp>
      <p:cxnSp>
        <p:nvCxnSpPr>
          <p:cNvPr id="5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E3B12AA5-C5F5-4D63-856E-434370DA5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336698"/>
                </a:solidFill>
              </a:rPr>
              <a:t>Event, - Place, </a:t>
            </a:r>
            <a:r>
              <a:rPr lang="en-US" sz="1200" dirty="0" err="1">
                <a:solidFill>
                  <a:srgbClr val="336698"/>
                </a:solidFill>
              </a:rPr>
              <a:t>Dte</a:t>
            </a:r>
            <a:endParaRPr lang="en-US" sz="1200" dirty="0">
              <a:solidFill>
                <a:srgbClr val="336698"/>
              </a:solidFill>
            </a:endParaRPr>
          </a:p>
        </p:txBody>
      </p:sp>
      <p:cxnSp>
        <p:nvCxnSpPr>
          <p:cNvPr id="3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5CC20115-22CF-40A3-B6A2-81BC58568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6"/>
          <p:cNvCxnSpPr/>
          <p:nvPr userDrawn="1"/>
        </p:nvCxnSpPr>
        <p:spPr>
          <a:xfrm>
            <a:off x="500063" y="1285875"/>
            <a:ext cx="2928937" cy="0"/>
          </a:xfrm>
          <a:prstGeom prst="line">
            <a:avLst/>
          </a:prstGeom>
          <a:ln w="38100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143875" y="6429375"/>
            <a:ext cx="5429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FB9B3E57-EB74-4AE9-969F-DD296BFE3107}" type="slidenum">
              <a:rPr lang="en-US" sz="1200">
                <a:solidFill>
                  <a:srgbClr val="336699"/>
                </a:solidFill>
              </a:rPr>
              <a:pPr algn="r"/>
              <a:t>‹#›</a:t>
            </a:fld>
            <a:endParaRPr lang="en-US" sz="1200">
              <a:solidFill>
                <a:srgbClr val="336699"/>
              </a:solidFill>
            </a:endParaRPr>
          </a:p>
        </p:txBody>
      </p:sp>
      <p:cxnSp>
        <p:nvCxnSpPr>
          <p:cNvPr id="8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137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000250" y="6429375"/>
            <a:ext cx="6143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rgbClr val="336698"/>
                </a:solidFill>
              </a:rPr>
              <a:t>(edit Mask) Event – place - date</a:t>
            </a:r>
          </a:p>
        </p:txBody>
      </p:sp>
      <p:cxnSp>
        <p:nvCxnSpPr>
          <p:cNvPr id="6" name="Connecteur droit 8"/>
          <p:cNvCxnSpPr/>
          <p:nvPr userDrawn="1"/>
        </p:nvCxnSpPr>
        <p:spPr>
          <a:xfrm flipV="1">
            <a:off x="1403350" y="6381750"/>
            <a:ext cx="7272338" cy="0"/>
          </a:xfrm>
          <a:prstGeom prst="line">
            <a:avLst/>
          </a:prstGeom>
          <a:ln w="38100">
            <a:solidFill>
              <a:srgbClr val="3366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EGIDA-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32463"/>
            <a:ext cx="879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743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57434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5743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43875" y="6429375"/>
            <a:ext cx="542925" cy="292100"/>
          </a:xfrm>
        </p:spPr>
        <p:txBody>
          <a:bodyPr/>
          <a:lstStyle>
            <a:lvl1pPr>
              <a:defRPr sz="1200">
                <a:solidFill>
                  <a:srgbClr val="336699"/>
                </a:solidFill>
              </a:defRPr>
            </a:lvl1pPr>
          </a:lstStyle>
          <a:p>
            <a:fld id="{258F9648-9444-42D3-B98E-66D86DCBA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22960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648725-D9F0-41F1-8A72-0F48A09D0F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ous-titre 2"/>
          <p:cNvSpPr>
            <a:spLocks noGrp="1"/>
          </p:cNvSpPr>
          <p:nvPr>
            <p:ph type="subTitle" idx="1"/>
          </p:nvPr>
        </p:nvSpPr>
        <p:spPr>
          <a:xfrm>
            <a:off x="685800" y="3861048"/>
            <a:ext cx="7786688" cy="16561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336698"/>
                </a:solidFill>
              </a:rPr>
              <a:t>EGIDA </a:t>
            </a:r>
          </a:p>
          <a:p>
            <a:pPr>
              <a:lnSpc>
                <a:spcPct val="80000"/>
              </a:lnSpc>
            </a:pPr>
            <a:r>
              <a:rPr lang="en-US" sz="3200" dirty="0" smtClean="0">
                <a:solidFill>
                  <a:srgbClr val="336698"/>
                </a:solidFill>
              </a:rPr>
              <a:t>Stakeholder Network and Advisory Board and Their Relevance for EGIDA and GEO</a:t>
            </a:r>
            <a:endParaRPr lang="en-US" sz="3600" dirty="0" smtClean="0">
              <a:solidFill>
                <a:srgbClr val="336698"/>
              </a:solidFill>
            </a:endParaRPr>
          </a:p>
        </p:txBody>
      </p:sp>
      <p:sp>
        <p:nvSpPr>
          <p:cNvPr id="15364" name="Sous-titre 2"/>
          <p:cNvSpPr txBox="1">
            <a:spLocks/>
          </p:cNvSpPr>
          <p:nvPr/>
        </p:nvSpPr>
        <p:spPr bwMode="auto">
          <a:xfrm>
            <a:off x="714375" y="5600700"/>
            <a:ext cx="7715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2400">
              <a:solidFill>
                <a:srgbClr val="336698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fr-FR" sz="2400">
              <a:solidFill>
                <a:srgbClr val="336698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en-US" sz="2400">
              <a:solidFill>
                <a:srgbClr val="336698"/>
              </a:solidFill>
            </a:endParaRPr>
          </a:p>
          <a:p>
            <a:pPr algn="ctr" eaLnBrk="0" hangingPunct="0">
              <a:spcBef>
                <a:spcPct val="20000"/>
              </a:spcBef>
            </a:pPr>
            <a:endParaRPr lang="fr-FR" sz="2400">
              <a:solidFill>
                <a:srgbClr val="33669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8" y="5517232"/>
            <a:ext cx="9071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b="1" dirty="0" smtClean="0">
              <a:solidFill>
                <a:srgbClr val="336698"/>
              </a:solidFill>
            </a:endParaRP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rgbClr val="336698"/>
              </a:solidFill>
            </a:endParaRPr>
          </a:p>
          <a:p>
            <a:pPr marL="444500" indent="-444500" algn="ctr">
              <a:lnSpc>
                <a:spcPct val="80000"/>
              </a:lnSpc>
            </a:pPr>
            <a:r>
              <a:rPr lang="en-US" sz="2000" dirty="0" smtClean="0">
                <a:solidFill>
                  <a:srgbClr val="336698"/>
                </a:solidFill>
              </a:rPr>
              <a:t>Stefano Nativi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231031"/>
            <a:ext cx="3350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www.egida-project.eu</a:t>
            </a:r>
            <a:endParaRPr lang="it-IT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Uni_bon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412776"/>
            <a:ext cx="1619250" cy="571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24128" y="2060848"/>
            <a:ext cx="2934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/>
              <a:t>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Joint Workshop of the EGIDA Stakeholder Network and Advisory Board</a:t>
            </a:r>
            <a:br>
              <a:rPr lang="en-US" sz="1200" b="1" dirty="0" smtClean="0"/>
            </a:br>
            <a:r>
              <a:rPr lang="en-US" sz="1200" b="1" i="1" dirty="0" smtClean="0"/>
              <a:t>Connecting GEOSS and its Stakeholders in Science and Technology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Bonn, Germany, May 9-11, 2011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Advisory</a:t>
            </a:r>
            <a:r>
              <a:rPr lang="it-IT" dirty="0" smtClean="0"/>
              <a:t> </a:t>
            </a:r>
            <a:r>
              <a:rPr lang="it-IT" dirty="0" err="1" smtClean="0"/>
              <a:t>Board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Objectives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Facilitate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maximum benefits of the EGIDA Project </a:t>
            </a:r>
            <a:r>
              <a:rPr lang="en-US" sz="2400" dirty="0" smtClean="0"/>
              <a:t>for European Science and GEOSS and its users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Exploit synergies </a:t>
            </a:r>
            <a:r>
              <a:rPr lang="en-US" sz="2400" dirty="0" smtClean="0"/>
              <a:t>between the project activities and those of relevant European and international initiatives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Provide a mutual link </a:t>
            </a:r>
            <a:r>
              <a:rPr lang="en-US" sz="2400" dirty="0" smtClean="0"/>
              <a:t>between the EGIDA Project Consortium and the European and international research systems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Provide guidance </a:t>
            </a:r>
            <a:r>
              <a:rPr lang="en-US" sz="2400" dirty="0" smtClean="0"/>
              <a:t>from the perspective of these systems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Approach</a:t>
            </a:r>
            <a:r>
              <a:rPr lang="it-IT" dirty="0" smtClean="0"/>
              <a:t> and </a:t>
            </a:r>
            <a:r>
              <a:rPr lang="it-IT" dirty="0" err="1" smtClean="0"/>
              <a:t>Function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29241"/>
            <a:ext cx="8229600" cy="4071967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Provide</a:t>
            </a:r>
            <a:r>
              <a:rPr lang="en-US" sz="2400" dirty="0" smtClean="0"/>
              <a:t> valuable</a:t>
            </a:r>
            <a:r>
              <a:rPr lang="en-US" sz="2400" dirty="0" smtClean="0">
                <a:solidFill>
                  <a:srgbClr val="C00000"/>
                </a:solidFill>
              </a:rPr>
              <a:t> advice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C00000"/>
                </a:solidFill>
              </a:rPr>
              <a:t>guidance</a:t>
            </a:r>
            <a:r>
              <a:rPr lang="en-US" sz="2400" dirty="0" smtClean="0"/>
              <a:t> (based on the members experiences) focusing </a:t>
            </a:r>
            <a:r>
              <a:rPr lang="en-US" sz="2400" dirty="0" smtClean="0">
                <a:solidFill>
                  <a:srgbClr val="C00000"/>
                </a:solidFill>
              </a:rPr>
              <a:t>on S&amp;T Community future plans and activities</a:t>
            </a:r>
            <a:r>
              <a:rPr lang="en-US" sz="2400" dirty="0" smtClean="0"/>
              <a:t>;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Provide</a:t>
            </a:r>
            <a:r>
              <a:rPr lang="en-US" sz="2400" dirty="0" smtClean="0"/>
              <a:t> valuable </a:t>
            </a:r>
            <a:r>
              <a:rPr lang="en-US" sz="2400" dirty="0" smtClean="0">
                <a:solidFill>
                  <a:srgbClr val="C00000"/>
                </a:solidFill>
              </a:rPr>
              <a:t>advice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C00000"/>
                </a:solidFill>
              </a:rPr>
              <a:t>guidance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on EGIDA process sustainability</a:t>
            </a:r>
            <a:r>
              <a:rPr lang="en-US" sz="2400" dirty="0" smtClean="0"/>
              <a:t> to facilitate the continuation of the processes developed by the Project (to link European science with GEOSS) beyond the project lifetime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Review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the project's deliverables </a:t>
            </a:r>
            <a:r>
              <a:rPr lang="en-US" sz="2400" dirty="0" smtClean="0"/>
              <a:t>received from the Project Consortium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Solicit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feedback</a:t>
            </a:r>
            <a:r>
              <a:rPr lang="en-US" sz="2400" dirty="0" smtClean="0"/>
              <a:t> from stakeholders in the European and international research system </a:t>
            </a:r>
            <a:r>
              <a:rPr lang="en-US" sz="2400" dirty="0" smtClean="0">
                <a:solidFill>
                  <a:srgbClr val="C00000"/>
                </a:solidFill>
              </a:rPr>
              <a:t>concerning EGIDA's methodology, dissemination and outreach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597048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336699"/>
                </a:solidFill>
                <a:latin typeface="+mn-lt"/>
                <a:ea typeface="ＭＳ Ｐゴシック" charset="-128"/>
                <a:cs typeface="+mn-cs"/>
              </a:rPr>
              <a:t>  The EGIDA Advisory Board will 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ＭＳ Ｐゴシック" charset="-128"/>
                <a:cs typeface="+mn-cs"/>
              </a:rPr>
              <a:t>meet once a year</a:t>
            </a:r>
            <a:endParaRPr lang="it-IT" sz="2400" dirty="0" smtClean="0">
              <a:solidFill>
                <a:srgbClr val="336699"/>
              </a:solidFill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Members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4071967"/>
          </a:xfrm>
        </p:spPr>
        <p:txBody>
          <a:bodyPr/>
          <a:lstStyle/>
          <a:p>
            <a:r>
              <a:rPr lang="en-US" sz="2400" smtClean="0">
                <a:solidFill>
                  <a:srgbClr val="C00000"/>
                </a:solidFill>
              </a:rPr>
              <a:t>Representatives</a:t>
            </a:r>
            <a:r>
              <a:rPr lang="en-US" sz="2400" smtClean="0"/>
              <a:t> of various actors in</a:t>
            </a:r>
          </a:p>
          <a:p>
            <a:pPr lvl="1"/>
            <a:r>
              <a:rPr lang="en-US" sz="2000" smtClean="0"/>
              <a:t>The global research system</a:t>
            </a:r>
          </a:p>
          <a:p>
            <a:pPr lvl="1"/>
            <a:r>
              <a:rPr lang="en-US" sz="2000" smtClean="0"/>
              <a:t>International science organizations</a:t>
            </a:r>
          </a:p>
          <a:p>
            <a:pPr lvl="1"/>
            <a:r>
              <a:rPr lang="en-US" sz="2000" smtClean="0"/>
              <a:t>National and European agencies</a:t>
            </a:r>
          </a:p>
          <a:p>
            <a:pPr lvl="1"/>
            <a:r>
              <a:rPr lang="en-US" sz="2000" smtClean="0"/>
              <a:t>Implementing organizations</a:t>
            </a:r>
          </a:p>
          <a:p>
            <a:pPr lvl="1"/>
            <a:r>
              <a:rPr lang="en-US" sz="2000" smtClean="0"/>
              <a:t>Policy makers and performers</a:t>
            </a:r>
          </a:p>
          <a:p>
            <a:pPr lvl="1"/>
            <a:r>
              <a:rPr lang="en-US" sz="2000" smtClean="0"/>
              <a:t>GEO/GEOSS implementation leaders</a:t>
            </a:r>
          </a:p>
          <a:p>
            <a:r>
              <a:rPr lang="en-US" sz="2400" smtClean="0"/>
              <a:t>Selected </a:t>
            </a:r>
            <a:r>
              <a:rPr lang="en-US" sz="2400" smtClean="0">
                <a:solidFill>
                  <a:srgbClr val="C00000"/>
                </a:solidFill>
              </a:rPr>
              <a:t>National governmental and funding agencies</a:t>
            </a:r>
          </a:p>
          <a:p>
            <a:endParaRPr lang="en-US" sz="2400" smtClean="0"/>
          </a:p>
          <a:p>
            <a:r>
              <a:rPr lang="en-US" sz="2400" smtClean="0"/>
              <a:t>A special effort will be made to </a:t>
            </a:r>
            <a:r>
              <a:rPr lang="en-US" sz="2400" smtClean="0">
                <a:solidFill>
                  <a:srgbClr val="C00000"/>
                </a:solidFill>
              </a:rPr>
              <a:t>find a geographical balance </a:t>
            </a:r>
            <a:r>
              <a:rPr lang="en-US" sz="2400" smtClean="0"/>
              <a:t>and to include </a:t>
            </a:r>
            <a:r>
              <a:rPr lang="en-US" sz="2400" smtClean="0">
                <a:solidFill>
                  <a:srgbClr val="C00000"/>
                </a:solidFill>
              </a:rPr>
              <a:t>representation </a:t>
            </a:r>
            <a:r>
              <a:rPr lang="en-US" sz="2400" smtClean="0">
                <a:solidFill>
                  <a:srgbClr val="C00000"/>
                </a:solidFill>
              </a:rPr>
              <a:t>of </a:t>
            </a:r>
            <a:r>
              <a:rPr lang="en-US" sz="2400" smtClean="0">
                <a:solidFill>
                  <a:srgbClr val="C00000"/>
                </a:solidFill>
              </a:rPr>
              <a:t>actors</a:t>
            </a:r>
            <a:r>
              <a:rPr lang="en-US" sz="2400" smtClean="0">
                <a:solidFill>
                  <a:srgbClr val="C00000"/>
                </a:solidFill>
              </a:rPr>
              <a:t> from developing </a:t>
            </a:r>
            <a:r>
              <a:rPr lang="en-US" sz="2400" smtClean="0">
                <a:solidFill>
                  <a:srgbClr val="C00000"/>
                </a:solidFill>
              </a:rPr>
              <a:t>countries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Review action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D2.7: Process for communicating the scientific priorities in Earth observations (</a:t>
            </a:r>
            <a:r>
              <a:rPr lang="en-US" sz="2400" i="1" dirty="0" smtClean="0">
                <a:solidFill>
                  <a:srgbClr val="C00000"/>
                </a:solidFill>
              </a:rPr>
              <a:t>month 9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D3.1: Proposal for a GEOSS citation standard (</a:t>
            </a:r>
            <a:r>
              <a:rPr lang="en-US" sz="2400" i="1" dirty="0" smtClean="0">
                <a:solidFill>
                  <a:srgbClr val="C00000"/>
                </a:solidFill>
              </a:rPr>
              <a:t>month 9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D3.2: Proposal for a GEO Label (</a:t>
            </a:r>
            <a:r>
              <a:rPr lang="en-US" sz="2400" i="1" dirty="0" smtClean="0">
                <a:solidFill>
                  <a:srgbClr val="C00000"/>
                </a:solidFill>
              </a:rPr>
              <a:t>month 12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Advisory</a:t>
            </a:r>
            <a:r>
              <a:rPr lang="it-IT" dirty="0" smtClean="0"/>
              <a:t> </a:t>
            </a:r>
            <a:r>
              <a:rPr lang="it-IT" dirty="0" err="1" smtClean="0"/>
              <a:t>Board</a:t>
            </a:r>
            <a:r>
              <a:rPr lang="it-IT" dirty="0" smtClean="0"/>
              <a:t> </a:t>
            </a:r>
            <a:r>
              <a:rPr lang="it-IT" dirty="0" err="1" smtClean="0"/>
              <a:t>Members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06760"/>
            <a:ext cx="81327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nativi\Pictures\Microsoft Clip Organizer\00438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1100" y="427867"/>
            <a:ext cx="624504" cy="624504"/>
          </a:xfrm>
          <a:prstGeom prst="rect">
            <a:avLst/>
          </a:prstGeom>
          <a:noFill/>
        </p:spPr>
      </p:pic>
      <p:pic>
        <p:nvPicPr>
          <p:cNvPr id="5" name="Picture 5" descr="C:\Users\nativi\Pictures\Microsoft Clip Organizer\004380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7253" y="473772"/>
            <a:ext cx="578964" cy="578964"/>
          </a:xfrm>
          <a:prstGeom prst="rect">
            <a:avLst/>
          </a:prstGeom>
          <a:noFill/>
        </p:spPr>
      </p:pic>
      <p:pic>
        <p:nvPicPr>
          <p:cNvPr id="6" name="Picture 8" descr="C:\Users\nativi\Pictures\Microsoft Clip Organizer\0043806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17364"/>
            <a:ext cx="602532" cy="602532"/>
          </a:xfrm>
          <a:prstGeom prst="rect">
            <a:avLst/>
          </a:prstGeom>
          <a:noFill/>
        </p:spPr>
      </p:pic>
      <p:pic>
        <p:nvPicPr>
          <p:cNvPr id="7" name="Picture 10" descr="C:\Users\nativi\Pictures\Microsoft Clip Organizer\0043806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48419"/>
            <a:ext cx="584490" cy="584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it-IT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www.egida-project.eu</a:t>
            </a:r>
            <a:endParaRPr lang="it-IT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05" y="1268760"/>
            <a:ext cx="84740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Rationale</a:t>
            </a:r>
            <a:r>
              <a:rPr lang="it-IT" dirty="0" smtClean="0"/>
              <a:t>: </a:t>
            </a:r>
            <a:r>
              <a:rPr lang="it-IT" dirty="0" err="1" smtClean="0"/>
              <a:t>Extended</a:t>
            </a:r>
            <a:r>
              <a:rPr lang="it-IT" dirty="0" smtClean="0"/>
              <a:t> </a:t>
            </a:r>
            <a:r>
              <a:rPr lang="it-IT" dirty="0" err="1" smtClean="0"/>
              <a:t>Concortium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700808"/>
            <a:ext cx="7528292" cy="391678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SN </a:t>
            </a:r>
            <a:r>
              <a:rPr lang="it-IT" dirty="0" err="1" smtClean="0"/>
              <a:t>Approach</a:t>
            </a:r>
            <a:r>
              <a:rPr lang="it-IT" dirty="0" smtClean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Function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en-US" sz="2400" dirty="0" smtClean="0"/>
              <a:t>The members of the Stakeholder Network will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participate in Workshops and other meetings </a:t>
            </a:r>
            <a:r>
              <a:rPr lang="en-US" sz="2000" dirty="0" smtClean="0"/>
              <a:t>of the EGIDA project as appropriate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organize Stakeholder meetings </a:t>
            </a:r>
            <a:r>
              <a:rPr lang="en-US" sz="2000" dirty="0" smtClean="0"/>
              <a:t>in co-ordination with the EGIDA project and the STC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establish communication channels </a:t>
            </a:r>
            <a:r>
              <a:rPr lang="en-US" sz="2000" dirty="0" smtClean="0"/>
              <a:t>within the Stakeholder network and to other relevant communities - with support from the EGIDA project</a:t>
            </a:r>
            <a:endParaRPr lang="it-IT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Organizational </a:t>
            </a:r>
            <a:r>
              <a:rPr lang="en-US" dirty="0" smtClean="0"/>
              <a:t>Structure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C00000"/>
                </a:solidFill>
              </a:rPr>
              <a:t>Chaired by at least three co-chairs </a:t>
            </a:r>
            <a:r>
              <a:rPr lang="en-US" sz="2000" dirty="0" smtClean="0"/>
              <a:t>–one of them being a member of the Project Consortium. </a:t>
            </a:r>
          </a:p>
          <a:p>
            <a:r>
              <a:rPr lang="en-US" sz="2000" dirty="0" smtClean="0"/>
              <a:t>The other co-chairs will be determined by the Stakeholder Network</a:t>
            </a:r>
          </a:p>
          <a:p>
            <a:endParaRPr lang="en-US" sz="2000" dirty="0" smtClean="0"/>
          </a:p>
          <a:p>
            <a:r>
              <a:rPr lang="en-US" sz="2000" dirty="0" smtClean="0"/>
              <a:t>Two offered candidatures to serve as co-chairs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Michael </a:t>
            </a:r>
            <a:r>
              <a:rPr lang="en-US" sz="1800" dirty="0" err="1" smtClean="0">
                <a:solidFill>
                  <a:srgbClr val="C00000"/>
                </a:solidFill>
              </a:rPr>
              <a:t>Nyenhuis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/>
              <a:t>(Univ. of Bonn, Analyst of the GEO‟s Societal Benefit Area “Weather”) 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Hans-Peter </a:t>
            </a:r>
            <a:r>
              <a:rPr lang="en-US" sz="1800" dirty="0" err="1" smtClean="0">
                <a:solidFill>
                  <a:srgbClr val="C00000"/>
                </a:solidFill>
              </a:rPr>
              <a:t>Plag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/>
              <a:t>(Univ. of Nevada – Reno, </a:t>
            </a:r>
            <a:r>
              <a:rPr lang="en-US" sz="1800" dirty="0" err="1" smtClean="0"/>
              <a:t>PoC</a:t>
            </a:r>
            <a:r>
              <a:rPr lang="en-US" sz="1800" dirty="0" smtClean="0"/>
              <a:t> GEO Task ST-09-02)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Rationale</a:t>
            </a:r>
            <a:r>
              <a:rPr lang="it-IT" dirty="0" smtClean="0"/>
              <a:t>: </a:t>
            </a:r>
            <a:r>
              <a:rPr lang="it-IT" dirty="0" err="1" smtClean="0"/>
              <a:t>Extended</a:t>
            </a:r>
            <a:r>
              <a:rPr lang="it-IT" dirty="0" smtClean="0"/>
              <a:t> </a:t>
            </a:r>
            <a:r>
              <a:rPr lang="it-IT" dirty="0" err="1" smtClean="0"/>
              <a:t>Consortium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412776"/>
            <a:ext cx="6555258" cy="448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Organizational </a:t>
            </a:r>
            <a:r>
              <a:rPr lang="en-US" dirty="0" smtClean="0"/>
              <a:t>Structure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C00000"/>
                </a:solidFill>
              </a:rPr>
              <a:t>Chaired by at least two co-chairs </a:t>
            </a:r>
            <a:r>
              <a:rPr lang="en-US" sz="2000" dirty="0" smtClean="0"/>
              <a:t>–one of them being a non-European member</a:t>
            </a:r>
          </a:p>
          <a:p>
            <a:endParaRPr lang="en-US" sz="2000" dirty="0" smtClean="0"/>
          </a:p>
          <a:p>
            <a:r>
              <a:rPr lang="en-US" sz="2000" dirty="0" smtClean="0"/>
              <a:t>Chairs to be elected at the first face-to-face meeting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Stakeholders</a:t>
            </a:r>
            <a:r>
              <a:rPr lang="it-IT" dirty="0" smtClean="0"/>
              <a:t> network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071967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Provide a </a:t>
            </a:r>
            <a:r>
              <a:rPr lang="en-US" sz="2400" dirty="0" smtClean="0">
                <a:solidFill>
                  <a:srgbClr val="C00000"/>
                </a:solidFill>
              </a:rPr>
              <a:t>link </a:t>
            </a:r>
            <a:r>
              <a:rPr lang="en-US" sz="2400" dirty="0" smtClean="0"/>
              <a:t>between the EGIDA project and the broad European and international S&amp;T community</a:t>
            </a:r>
          </a:p>
          <a:p>
            <a:pPr lvl="1"/>
            <a:endParaRPr lang="en-US" sz="20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Disseminate the project results </a:t>
            </a:r>
            <a:r>
              <a:rPr lang="en-US" sz="2400" dirty="0" smtClean="0"/>
              <a:t>to the S&amp;T community</a:t>
            </a:r>
          </a:p>
          <a:p>
            <a:pPr lvl="1"/>
            <a:endParaRPr lang="en-US" sz="20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Enhance information exchange</a:t>
            </a:r>
            <a:r>
              <a:rPr lang="en-US" sz="2400" dirty="0" smtClean="0"/>
              <a:t>, knowledge creation, and </a:t>
            </a:r>
            <a:r>
              <a:rPr lang="en-US" sz="2400" dirty="0" smtClean="0">
                <a:solidFill>
                  <a:srgbClr val="C00000"/>
                </a:solidFill>
              </a:rPr>
              <a:t>sharing good practices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</a:t>
            </a:r>
            <a:r>
              <a:rPr lang="en-US" sz="2400" dirty="0" smtClean="0"/>
              <a:t>rovide </a:t>
            </a:r>
            <a:r>
              <a:rPr lang="en-US" sz="2400" dirty="0" smtClean="0"/>
              <a:t>the basis for the </a:t>
            </a:r>
            <a:r>
              <a:rPr lang="en-US" sz="2400" dirty="0" smtClean="0">
                <a:solidFill>
                  <a:srgbClr val="C00000"/>
                </a:solidFill>
              </a:rPr>
              <a:t>sustained continuation of the process for European engagement </a:t>
            </a:r>
            <a:r>
              <a:rPr lang="en-US" sz="2400" dirty="0" smtClean="0"/>
              <a:t>in GEOSS to be developed in EGIDA </a:t>
            </a:r>
            <a:r>
              <a:rPr lang="en-US" sz="2400" dirty="0" smtClean="0">
                <a:solidFill>
                  <a:srgbClr val="C00000"/>
                </a:solidFill>
              </a:rPr>
              <a:t>beyond the project lifetime</a:t>
            </a:r>
          </a:p>
          <a:p>
            <a:pPr lvl="1"/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Approach</a:t>
            </a:r>
            <a:r>
              <a:rPr lang="it-IT" dirty="0" smtClean="0"/>
              <a:t> and </a:t>
            </a:r>
            <a:r>
              <a:rPr lang="it-IT" dirty="0" err="1" smtClean="0"/>
              <a:t>Function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en-US" sz="1800" dirty="0" smtClean="0"/>
              <a:t>Support EGIDA in the </a:t>
            </a:r>
            <a:r>
              <a:rPr lang="en-US" sz="1800" dirty="0" smtClean="0">
                <a:solidFill>
                  <a:srgbClr val="C00000"/>
                </a:solidFill>
              </a:rPr>
              <a:t>identification of relevant S&amp;T communities not represented in the Stakeholder Network</a:t>
            </a:r>
            <a:r>
              <a:rPr lang="en-US" sz="1800" dirty="0" smtClean="0"/>
              <a:t>, and facilitate links to these communities</a:t>
            </a:r>
          </a:p>
          <a:p>
            <a:r>
              <a:rPr lang="en-US" sz="1800" dirty="0" smtClean="0"/>
              <a:t>In co-ordination with EGIDA actively </a:t>
            </a:r>
            <a:r>
              <a:rPr lang="en-US" sz="1800" dirty="0" smtClean="0">
                <a:solidFill>
                  <a:srgbClr val="C00000"/>
                </a:solidFill>
              </a:rPr>
              <a:t>solicit contribution from European S&amp;T communities</a:t>
            </a:r>
            <a:r>
              <a:rPr lang="en-US" sz="1800" dirty="0" smtClean="0"/>
              <a:t> that have been identified as essential but </a:t>
            </a:r>
            <a:r>
              <a:rPr lang="en-US" sz="1800" dirty="0" smtClean="0">
                <a:solidFill>
                  <a:srgbClr val="C00000"/>
                </a:solidFill>
              </a:rPr>
              <a:t>not yet available to GEOSS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Provide feedback to the EGIDA team </a:t>
            </a:r>
            <a:r>
              <a:rPr lang="en-US" sz="1800" dirty="0" smtClean="0"/>
              <a:t>with respect to the project progress and the processes for the linkage of S&amp;T communities to GEOSS developed in the project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Contribute </a:t>
            </a:r>
            <a:r>
              <a:rPr lang="en-US" sz="1800" dirty="0" smtClean="0"/>
              <a:t>to the </a:t>
            </a:r>
            <a:r>
              <a:rPr lang="en-US" sz="1800" dirty="0" smtClean="0">
                <a:solidFill>
                  <a:srgbClr val="C00000"/>
                </a:solidFill>
              </a:rPr>
              <a:t>Activities detailed in the STC Road Map</a:t>
            </a:r>
            <a:r>
              <a:rPr lang="en-US" sz="1800" dirty="0" smtClean="0"/>
              <a:t>, 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Contribute </a:t>
            </a:r>
            <a:r>
              <a:rPr lang="en-US" sz="1800" dirty="0" smtClean="0"/>
              <a:t>to</a:t>
            </a:r>
            <a:r>
              <a:rPr lang="en-US" sz="1800" dirty="0" smtClean="0">
                <a:solidFill>
                  <a:srgbClr val="C00000"/>
                </a:solidFill>
              </a:rPr>
              <a:t> ensure that GEOSS is built based on state-of-the-art science and technology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Contribute</a:t>
            </a:r>
            <a:r>
              <a:rPr lang="en-US" sz="1800" dirty="0" smtClean="0"/>
              <a:t> to the </a:t>
            </a:r>
            <a:r>
              <a:rPr lang="en-US" sz="1800" dirty="0" smtClean="0">
                <a:solidFill>
                  <a:srgbClr val="C00000"/>
                </a:solidFill>
              </a:rPr>
              <a:t>analysis phase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C00000"/>
                </a:solidFill>
              </a:rPr>
              <a:t>design of the EGIDA Methodology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Contribute</a:t>
            </a:r>
            <a:r>
              <a:rPr lang="en-US" sz="1800" dirty="0" smtClean="0"/>
              <a:t> to the </a:t>
            </a:r>
            <a:r>
              <a:rPr lang="en-US" sz="1800" dirty="0" smtClean="0">
                <a:solidFill>
                  <a:srgbClr val="C00000"/>
                </a:solidFill>
              </a:rPr>
              <a:t>EGIDA Methodology transfer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C00000"/>
                </a:solidFill>
              </a:rPr>
              <a:t>use cases development</a:t>
            </a:r>
            <a:endParaRPr lang="it-IT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Members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071967"/>
          </a:xfrm>
        </p:spPr>
        <p:txBody>
          <a:bodyPr/>
          <a:lstStyle/>
          <a:p>
            <a:r>
              <a:rPr lang="en-US" sz="2000" dirty="0" smtClean="0"/>
              <a:t>The Stakeholders Network is </a:t>
            </a:r>
            <a:r>
              <a:rPr lang="en-US" sz="2000" dirty="0" smtClean="0">
                <a:solidFill>
                  <a:srgbClr val="C00000"/>
                </a:solidFill>
              </a:rPr>
              <a:t>international in character and has participants from organizations beyond Europe</a:t>
            </a:r>
          </a:p>
          <a:p>
            <a:r>
              <a:rPr lang="en-US" sz="2000" dirty="0" smtClean="0"/>
              <a:t>Composed of representatives of </a:t>
            </a:r>
            <a:r>
              <a:rPr lang="en-US" sz="2000" dirty="0" smtClean="0">
                <a:solidFill>
                  <a:srgbClr val="C00000"/>
                </a:solidFill>
              </a:rPr>
              <a:t>S&amp;T institutions, teams, programs, and organizations already contributing or having the potential to contribute to GEOSS</a:t>
            </a:r>
          </a:p>
          <a:p>
            <a:r>
              <a:rPr lang="en-US" sz="2000" dirty="0" smtClean="0"/>
              <a:t>Open to those </a:t>
            </a:r>
            <a:r>
              <a:rPr lang="en-US" sz="2000" dirty="0" smtClean="0">
                <a:solidFill>
                  <a:srgbClr val="C00000"/>
                </a:solidFill>
              </a:rPr>
              <a:t>contributing to the STC and the S&amp;T Roadmap Tasks</a:t>
            </a:r>
          </a:p>
          <a:p>
            <a:r>
              <a:rPr lang="en-US" sz="2000" dirty="0" smtClean="0"/>
              <a:t>Ensure representation of the </a:t>
            </a:r>
            <a:r>
              <a:rPr lang="en-US" sz="2000" dirty="0" smtClean="0">
                <a:solidFill>
                  <a:srgbClr val="C00000"/>
                </a:solidFill>
              </a:rPr>
              <a:t>other GEO components, including the ADC, CBC, and UIC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Particular emphasis on the inclusion of </a:t>
            </a:r>
            <a:r>
              <a:rPr lang="en-US" sz="2000" dirty="0" smtClean="0">
                <a:solidFill>
                  <a:srgbClr val="C00000"/>
                </a:solidFill>
              </a:rPr>
              <a:t>GEO Members from developing 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EGIDA Stakeholders</a:t>
            </a:r>
            <a:endParaRPr lang="en-US" dirty="0"/>
          </a:p>
        </p:txBody>
      </p:sp>
      <p:pic>
        <p:nvPicPr>
          <p:cNvPr id="1026" name="Picture 2" descr="C:\Users\nativi\Pictures\Microsoft Clip Organizer\004380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676" y="356224"/>
            <a:ext cx="796084" cy="796084"/>
          </a:xfrm>
          <a:prstGeom prst="rect">
            <a:avLst/>
          </a:prstGeom>
          <a:noFill/>
        </p:spPr>
      </p:pic>
      <p:pic>
        <p:nvPicPr>
          <p:cNvPr id="1028" name="Picture 4" descr="C:\Users\nativi\Pictures\Microsoft Clip Organizer\00438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3048" y="356224"/>
            <a:ext cx="796084" cy="796084"/>
          </a:xfrm>
          <a:prstGeom prst="rect">
            <a:avLst/>
          </a:prstGeom>
          <a:noFill/>
        </p:spPr>
      </p:pic>
      <p:pic>
        <p:nvPicPr>
          <p:cNvPr id="1029" name="Picture 5" descr="C:\Users\nativi\Pictures\Microsoft Clip Organizer\004380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500" y="401764"/>
            <a:ext cx="750544" cy="750544"/>
          </a:xfrm>
          <a:prstGeom prst="rect">
            <a:avLst/>
          </a:prstGeom>
          <a:noFill/>
        </p:spPr>
      </p:pic>
      <p:pic>
        <p:nvPicPr>
          <p:cNvPr id="1032" name="Picture 8" descr="C:\Users\nativi\Pictures\Microsoft Clip Organizer\0043806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303288"/>
            <a:ext cx="849020" cy="849020"/>
          </a:xfrm>
          <a:prstGeom prst="rect">
            <a:avLst/>
          </a:prstGeom>
          <a:noFill/>
        </p:spPr>
      </p:pic>
      <p:pic>
        <p:nvPicPr>
          <p:cNvPr id="1034" name="Picture 10" descr="C:\Users\nativi\Pictures\Microsoft Clip Organizer\0043806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4772" y="332656"/>
            <a:ext cx="819652" cy="819652"/>
          </a:xfrm>
          <a:prstGeom prst="rect">
            <a:avLst/>
          </a:prstGeom>
          <a:noFill/>
        </p:spPr>
      </p:pic>
      <p:pic>
        <p:nvPicPr>
          <p:cNvPr id="13" name="Picture 12" descr="Map.bmp"/>
          <p:cNvPicPr>
            <a:picLocks noChangeAspect="1"/>
          </p:cNvPicPr>
          <p:nvPr/>
        </p:nvPicPr>
        <p:blipFill>
          <a:blip r:embed="rId7" cstate="print"/>
          <a:srcRect l="2751" t="5288" b="1342"/>
          <a:stretch>
            <a:fillRect/>
          </a:stretch>
        </p:blipFill>
        <p:spPr>
          <a:xfrm>
            <a:off x="323528" y="1340768"/>
            <a:ext cx="8582399" cy="49342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2942"/>
          </a:xfrm>
        </p:spPr>
        <p:txBody>
          <a:bodyPr/>
          <a:lstStyle/>
          <a:p>
            <a:r>
              <a:rPr lang="it-IT" dirty="0" err="1" smtClean="0"/>
              <a:t>Stakeholders</a:t>
            </a:r>
            <a:r>
              <a:rPr lang="it-IT" dirty="0" smtClean="0"/>
              <a:t> Network </a:t>
            </a:r>
            <a:r>
              <a:rPr lang="it-IT" dirty="0" err="1" smtClean="0"/>
              <a:t>Members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60834"/>
            <a:ext cx="8494713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2942"/>
          </a:xfrm>
        </p:spPr>
        <p:txBody>
          <a:bodyPr/>
          <a:lstStyle/>
          <a:p>
            <a:r>
              <a:rPr lang="it-IT" dirty="0" err="1" smtClean="0"/>
              <a:t>Stakeholders</a:t>
            </a:r>
            <a:r>
              <a:rPr lang="it-IT" dirty="0" smtClean="0"/>
              <a:t> Network </a:t>
            </a:r>
            <a:r>
              <a:rPr lang="it-IT" dirty="0" err="1" smtClean="0"/>
              <a:t>Members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1052736"/>
            <a:ext cx="8485187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5085184"/>
            <a:ext cx="4799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New </a:t>
            </a:r>
            <a:r>
              <a:rPr lang="it-IT" sz="2000" dirty="0" err="1" smtClean="0">
                <a:solidFill>
                  <a:srgbClr val="002060"/>
                </a:solidFill>
              </a:rPr>
              <a:t>possible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members</a:t>
            </a:r>
            <a:r>
              <a:rPr lang="it-IT" sz="2000" dirty="0" smtClean="0">
                <a:solidFill>
                  <a:srgbClr val="002060"/>
                </a:solidFill>
              </a:rPr>
              <a:t> are </a:t>
            </a:r>
            <a:r>
              <a:rPr lang="it-IT" sz="2000" dirty="0" err="1" smtClean="0">
                <a:solidFill>
                  <a:srgbClr val="002060"/>
                </a:solidFill>
              </a:rPr>
              <a:t>present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here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703</Words>
  <Application>Microsoft Office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1</vt:lpstr>
      <vt:lpstr>Rationale: Extended Consortium</vt:lpstr>
      <vt:lpstr>Stakeholders network</vt:lpstr>
      <vt:lpstr>Objectives</vt:lpstr>
      <vt:lpstr>Approach and Function</vt:lpstr>
      <vt:lpstr>Members</vt:lpstr>
      <vt:lpstr>EGIDA Stakeholders</vt:lpstr>
      <vt:lpstr>Stakeholders Network Members</vt:lpstr>
      <vt:lpstr>Stakeholders Network Members</vt:lpstr>
      <vt:lpstr>Advisory Board</vt:lpstr>
      <vt:lpstr>Objectives</vt:lpstr>
      <vt:lpstr>Approach and Function</vt:lpstr>
      <vt:lpstr>Members</vt:lpstr>
      <vt:lpstr>Next Review action</vt:lpstr>
      <vt:lpstr>Advisory Board Members</vt:lpstr>
      <vt:lpstr>www.egida-project.eu</vt:lpstr>
      <vt:lpstr>Rationale: Extended Concortium</vt:lpstr>
      <vt:lpstr>SN Approach and Function</vt:lpstr>
      <vt:lpstr>SN Organizational Structure</vt:lpstr>
      <vt:lpstr>AB Organizational Structure</vt:lpstr>
    </vt:vector>
  </TitlesOfParts>
  <Company>University of Newcastle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EGIDA template</dc:subject>
  <dc:creator>Stefano Nativi</dc:creator>
  <cp:keywords>GEO/GEOSS</cp:keywords>
  <cp:lastModifiedBy>nativi</cp:lastModifiedBy>
  <cp:revision>473</cp:revision>
  <dcterms:created xsi:type="dcterms:W3CDTF">2010-09-14T20:58:05Z</dcterms:created>
  <dcterms:modified xsi:type="dcterms:W3CDTF">2011-05-09T08:31:26Z</dcterms:modified>
</cp:coreProperties>
</file>